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1"/>
  </p:notesMasterIdLst>
  <p:handoutMasterIdLst>
    <p:handoutMasterId r:id="rId12"/>
  </p:handoutMasterIdLst>
  <p:sldIdLst>
    <p:sldId id="257" r:id="rId3"/>
    <p:sldId id="258" r:id="rId4"/>
    <p:sldId id="271" r:id="rId5"/>
    <p:sldId id="269" r:id="rId6"/>
    <p:sldId id="272" r:id="rId7"/>
    <p:sldId id="273" r:id="rId8"/>
    <p:sldId id="275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ADD7FE-838C-4248-BDDC-600C74E49BAB}">
          <p14:sldIdLst>
            <p14:sldId id="257"/>
            <p14:sldId id="258"/>
            <p14:sldId id="271"/>
            <p14:sldId id="269"/>
            <p14:sldId id="272"/>
            <p14:sldId id="273"/>
            <p14:sldId id="275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7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E7F33-2322-4D47-92C5-BDF079D4C26E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DDCE3-E483-44ED-BB43-1D9176DEA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79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F679E-2551-43AB-90F8-85E320B440F5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CA5D5-EFA7-4175-BF21-8F743A57C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764094"/>
            <a:ext cx="8229600" cy="2309327"/>
          </a:xfrm>
        </p:spPr>
        <p:txBody>
          <a:bodyPr anchor="b">
            <a:normAutofit/>
          </a:bodyPr>
          <a:lstStyle>
            <a:lvl1pPr algn="ctr">
              <a:defRPr sz="66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1200" y="4213380"/>
            <a:ext cx="8229600" cy="120831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3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666415" y="365125"/>
            <a:ext cx="123444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365125"/>
            <a:ext cx="799147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6492332"/>
            <a:ext cx="12188952" cy="365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764094"/>
            <a:ext cx="8229600" cy="2309327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4213380"/>
            <a:ext cx="8229600" cy="1208314"/>
          </a:xfrm>
        </p:spPr>
        <p:txBody>
          <a:bodyPr/>
          <a:lstStyle>
            <a:lvl1pPr marL="0" indent="0" algn="ctr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18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43100"/>
            <a:ext cx="4572000" cy="42338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43100"/>
            <a:ext cx="4572000" cy="42338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8448" y="1776066"/>
            <a:ext cx="4572000" cy="72228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8448" y="2565919"/>
            <a:ext cx="4572000" cy="3606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776066"/>
            <a:ext cx="4572000" cy="72228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65919"/>
            <a:ext cx="4572000" cy="3606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2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6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981200"/>
            <a:ext cx="4114800" cy="1828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685800"/>
            <a:ext cx="64008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3943441"/>
            <a:ext cx="411480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2A7D7-D560-4C43-B6F2-A7996CE5C9B9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1E28F-C526-4978-8D63-D21257ECD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984248"/>
            <a:ext cx="4114800" cy="1828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97419" y="457200"/>
            <a:ext cx="5943600" cy="5943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3941064"/>
            <a:ext cx="4114800" cy="1828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621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65125"/>
            <a:ext cx="9601200" cy="1235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43100"/>
            <a:ext cx="96012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1741" y="6397368"/>
            <a:ext cx="1147665" cy="233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732A7D7-D560-4C43-B6F2-A7996CE5C9B9}" type="datetimeFigureOut">
              <a:rPr lang="en-US" smtClean="0"/>
              <a:pPr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397368"/>
            <a:ext cx="4800600" cy="233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97142" y="6397368"/>
            <a:ext cx="1099457" cy="233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41E28F-C526-4978-8D63-D21257ECD5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9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Public Health Initiative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Hosted By: </a:t>
            </a:r>
            <a:r>
              <a:rPr lang="en-US" dirty="0" err="1"/>
              <a:t>Ffutche</a:t>
            </a:r>
            <a:r>
              <a:rPr lang="en-US" dirty="0"/>
              <a:t> Foundation</a:t>
            </a:r>
          </a:p>
        </p:txBody>
      </p:sp>
    </p:spTree>
    <p:extLst>
      <p:ext uri="{BB962C8B-B14F-4D97-AF65-F5344CB8AC3E}">
        <p14:creationId xmlns:p14="http://schemas.microsoft.com/office/powerpoint/2010/main" val="32036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43100"/>
            <a:ext cx="5731042" cy="4229100"/>
          </a:xfrm>
        </p:spPr>
        <p:txBody>
          <a:bodyPr>
            <a:normAutofit/>
          </a:bodyPr>
          <a:lstStyle/>
          <a:p>
            <a:r>
              <a:rPr lang="en-US" sz="4800" dirty="0"/>
              <a:t>The Mission</a:t>
            </a:r>
          </a:p>
          <a:p>
            <a:r>
              <a:rPr lang="en-US" sz="4800" dirty="0"/>
              <a:t>The Achievements</a:t>
            </a:r>
          </a:p>
          <a:p>
            <a:r>
              <a:rPr lang="en-US" sz="4800" dirty="0"/>
              <a:t>The ongoing projects</a:t>
            </a:r>
          </a:p>
          <a:p>
            <a:r>
              <a:rPr lang="en-US" sz="4800" dirty="0"/>
              <a:t>Support</a:t>
            </a:r>
          </a:p>
          <a:p>
            <a:pPr marL="0" indent="0">
              <a:buNone/>
            </a:pPr>
            <a:endParaRPr lang="en-US" sz="4800" dirty="0"/>
          </a:p>
        </p:txBody>
      </p:sp>
      <p:pic>
        <p:nvPicPr>
          <p:cNvPr id="1026" name="Picture 2" descr="Image result for agenda pic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530" y="1943100"/>
            <a:ext cx="3240767" cy="37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8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43100"/>
            <a:ext cx="9601200" cy="1329489"/>
          </a:xfrm>
        </p:spPr>
        <p:txBody>
          <a:bodyPr>
            <a:normAutofit/>
          </a:bodyPr>
          <a:lstStyle/>
          <a:p>
            <a:r>
              <a:rPr lang="en-US" sz="2800" dirty="0"/>
              <a:t>With 45 million Americans uninsured, and CNN reporting that 45,000 Americans are dying per year because they don't have access to health care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5400" y="2655051"/>
            <a:ext cx="9601200" cy="12350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 Solution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5400" y="4052803"/>
            <a:ext cx="9601200" cy="1329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Providing the general public accessibility to insight on their current conditions as well as whether or not they should seek medical attention. </a:t>
            </a:r>
          </a:p>
        </p:txBody>
      </p:sp>
    </p:spTree>
    <p:extLst>
      <p:ext uri="{BB962C8B-B14F-4D97-AF65-F5344CB8AC3E}">
        <p14:creationId xmlns:p14="http://schemas.microsoft.com/office/powerpoint/2010/main" val="387670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/>
              <a:t>The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3200" dirty="0"/>
              <a:t>To improve the health of the population through health campaigns, which include health data collection, free generic tests, free generic drugs, free consultations, etc.</a:t>
            </a:r>
          </a:p>
          <a:p>
            <a:pPr lvl="0"/>
            <a:r>
              <a:rPr lang="en-US" sz="3200" dirty="0"/>
              <a:t>To foster affordable education through scholarship opportunities and workforce training programs</a:t>
            </a:r>
          </a:p>
          <a:p>
            <a:pPr lvl="0"/>
            <a:r>
              <a:rPr lang="en-US" sz="3200" dirty="0"/>
              <a:t>To drive local development through awareness campaigns, fundraising for specific projects, 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6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The Achievements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031" y="1656346"/>
            <a:ext cx="4106780" cy="3912268"/>
          </a:xfrm>
        </p:spPr>
        <p:txBody>
          <a:bodyPr>
            <a:noAutofit/>
          </a:bodyPr>
          <a:lstStyle/>
          <a:p>
            <a:r>
              <a:rPr lang="en-US" dirty="0"/>
              <a:t>The healthcare initiative consistently strives to create an impact in our society. On the right, we have received the following awards and achievements since 2012.</a:t>
            </a:r>
          </a:p>
          <a:p>
            <a:r>
              <a:rPr lang="en-US" dirty="0"/>
              <a:t>This campaign has encouraged more than 10 million people to follow up with a health care provider regarding their current health. </a:t>
            </a:r>
          </a:p>
          <a:p>
            <a:r>
              <a:rPr lang="en-US" dirty="0"/>
              <a:t>Provide volunteers and medical students with hands-on experience through workforce training programs</a:t>
            </a:r>
          </a:p>
        </p:txBody>
      </p:sp>
      <p:pic>
        <p:nvPicPr>
          <p:cNvPr id="1026" name="Picture 2" descr="Logos 20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943099"/>
            <a:ext cx="5531125" cy="362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7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Ongoing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43100"/>
            <a:ext cx="4030579" cy="4229100"/>
          </a:xfrm>
        </p:spPr>
        <p:txBody>
          <a:bodyPr/>
          <a:lstStyle/>
          <a:p>
            <a:r>
              <a:rPr lang="en-US" sz="2400" dirty="0"/>
              <a:t>Campaigns have expanded throughout the United States</a:t>
            </a:r>
          </a:p>
          <a:p>
            <a:r>
              <a:rPr lang="en-US" sz="2400" dirty="0"/>
              <a:t>Every 6 months we hold organized events at medical schools as well as public schools</a:t>
            </a:r>
          </a:p>
          <a:p>
            <a:r>
              <a:rPr lang="en-US" sz="2400" dirty="0"/>
              <a:t>We allow experienced medical students to travel to other countries to help those in need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65" y="1775619"/>
            <a:ext cx="4394409" cy="388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Estimates or costs of one or two charity events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8114" y="1600200"/>
            <a:ext cx="10303043" cy="4229100"/>
          </a:xfrm>
        </p:spPr>
        <p:txBody>
          <a:bodyPr>
            <a:noAutofit/>
          </a:bodyPr>
          <a:lstStyle/>
          <a:p>
            <a:r>
              <a:rPr lang="en-US" sz="2600" dirty="0"/>
              <a:t>To provide insight on the cost of a Fundraiser/Charity event</a:t>
            </a:r>
          </a:p>
          <a:p>
            <a:pPr marL="0" indent="0">
              <a:buNone/>
            </a:pPr>
            <a:r>
              <a:rPr lang="en-US" sz="2600" dirty="0"/>
              <a:t>-Fundraising Activity/Method National Cost to Raise a Dollar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1. Capital Campaign/Major Gifts $ .05 to $ .10 per dollar raised.</a:t>
            </a:r>
            <a:br>
              <a:rPr lang="en-US" sz="2600" dirty="0"/>
            </a:br>
            <a:r>
              <a:rPr lang="en-US" sz="2600" dirty="0"/>
              <a:t>2. Corporations and Foundations (Grant Writing) $ .20 per dollar raised.</a:t>
            </a:r>
            <a:br>
              <a:rPr lang="en-US" sz="2600" dirty="0"/>
            </a:br>
            <a:r>
              <a:rPr lang="en-US" sz="2600" dirty="0"/>
              <a:t>3. Direct Mail Renewal $ .20 per dollar raised.</a:t>
            </a:r>
            <a:br>
              <a:rPr lang="en-US" sz="2600" dirty="0"/>
            </a:br>
            <a:r>
              <a:rPr lang="en-US" sz="2600" dirty="0"/>
              <a:t>4. Planned Giving $ .25 per dollar raise¾and a lot of patience!</a:t>
            </a:r>
            <a:br>
              <a:rPr lang="en-US" sz="2600" dirty="0"/>
            </a:br>
            <a:r>
              <a:rPr lang="en-US" sz="2600" dirty="0"/>
              <a:t>5. Benefit/Special Events $ .50 of gross proceeds.</a:t>
            </a:r>
            <a:br>
              <a:rPr lang="en-US" sz="2600" dirty="0"/>
            </a:br>
            <a:r>
              <a:rPr lang="en-US" sz="2600" dirty="0"/>
              <a:t>6. Direct Mail Acquisition $ 1.00 to $ 1.25 per dollar raised.</a:t>
            </a:r>
            <a:br>
              <a:rPr lang="en-US" sz="2600" dirty="0"/>
            </a:br>
            <a:r>
              <a:rPr lang="en-US" sz="2600" dirty="0"/>
              <a:t>7. National Average $ .20</a:t>
            </a:r>
          </a:p>
        </p:txBody>
      </p:sp>
    </p:spTree>
    <p:extLst>
      <p:ext uri="{BB962C8B-B14F-4D97-AF65-F5344CB8AC3E}">
        <p14:creationId xmlns:p14="http://schemas.microsoft.com/office/powerpoint/2010/main" val="413144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62676"/>
            <a:ext cx="9601200" cy="1235075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9601200" cy="3902242"/>
          </a:xfrm>
        </p:spPr>
        <p:txBody>
          <a:bodyPr>
            <a:noAutofit/>
          </a:bodyPr>
          <a:lstStyle/>
          <a:p>
            <a:r>
              <a:rPr lang="en-US" sz="2400" dirty="0"/>
              <a:t>As time progresses, medical supplies are becoming increasingly expensive</a:t>
            </a:r>
          </a:p>
          <a:p>
            <a:r>
              <a:rPr lang="en-US" sz="2400" dirty="0"/>
              <a:t>Our funds to help students pay for medical school are slowly depleting</a:t>
            </a:r>
          </a:p>
          <a:p>
            <a:r>
              <a:rPr lang="en-US" sz="2400" dirty="0"/>
              <a:t>The campaign is in need of further sponsorship and funds to help continue and grow</a:t>
            </a:r>
          </a:p>
          <a:p>
            <a:r>
              <a:rPr lang="en-US" sz="2400" dirty="0"/>
              <a:t>We must keep in mind that our constant efforts to inform and provide for the general public have already saved millions of lives </a:t>
            </a:r>
          </a:p>
          <a:p>
            <a:r>
              <a:rPr lang="en-US" sz="2400" dirty="0"/>
              <a:t>We only ask that you help us support our vision towards a healthy and stronger nation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30705" y="5502442"/>
            <a:ext cx="9865895" cy="1110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We can’t help everyone, but everyone can help someone.    – Ronald Reagan</a:t>
            </a:r>
          </a:p>
        </p:txBody>
      </p:sp>
    </p:spTree>
    <p:extLst>
      <p:ext uri="{BB962C8B-B14F-4D97-AF65-F5344CB8AC3E}">
        <p14:creationId xmlns:p14="http://schemas.microsoft.com/office/powerpoint/2010/main" val="149886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INKFLORALBROCADE_16X9">
  <a:themeElements>
    <a:clrScheme name="PinkFloralBrocade">
      <a:dk1>
        <a:srgbClr val="323232"/>
      </a:dk1>
      <a:lt1>
        <a:sysClr val="window" lastClr="FFFFFF"/>
      </a:lt1>
      <a:dk2>
        <a:srgbClr val="000000"/>
      </a:dk2>
      <a:lt2>
        <a:srgbClr val="E8E3E7"/>
      </a:lt2>
      <a:accent1>
        <a:srgbClr val="852367"/>
      </a:accent1>
      <a:accent2>
        <a:srgbClr val="079097"/>
      </a:accent2>
      <a:accent3>
        <a:srgbClr val="D54658"/>
      </a:accent3>
      <a:accent4>
        <a:srgbClr val="EA8B4A"/>
      </a:accent4>
      <a:accent5>
        <a:srgbClr val="E3BB49"/>
      </a:accent5>
      <a:accent6>
        <a:srgbClr val="79AD5F"/>
      </a:accent6>
      <a:hlink>
        <a:srgbClr val="079097"/>
      </a:hlink>
      <a:folHlink>
        <a:srgbClr val="808080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PinkFloralBrocade">
      <a:dk1>
        <a:srgbClr val="323232"/>
      </a:dk1>
      <a:lt1>
        <a:sysClr val="window" lastClr="FFFFFF"/>
      </a:lt1>
      <a:dk2>
        <a:srgbClr val="000000"/>
      </a:dk2>
      <a:lt2>
        <a:srgbClr val="E8E3E7"/>
      </a:lt2>
      <a:accent1>
        <a:srgbClr val="852367"/>
      </a:accent1>
      <a:accent2>
        <a:srgbClr val="079097"/>
      </a:accent2>
      <a:accent3>
        <a:srgbClr val="D54658"/>
      </a:accent3>
      <a:accent4>
        <a:srgbClr val="EA8B4A"/>
      </a:accent4>
      <a:accent5>
        <a:srgbClr val="E3BB49"/>
      </a:accent5>
      <a:accent6>
        <a:srgbClr val="79AD5F"/>
      </a:accent6>
      <a:hlink>
        <a:srgbClr val="079097"/>
      </a:hlink>
      <a:folHlink>
        <a:srgbClr val="808080"/>
      </a:folHlink>
    </a:clrScheme>
    <a:fontScheme name="PinkFloralBrocad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PinkFloralBrocade">
      <a:dk1>
        <a:srgbClr val="323232"/>
      </a:dk1>
      <a:lt1>
        <a:sysClr val="window" lastClr="FFFFFF"/>
      </a:lt1>
      <a:dk2>
        <a:srgbClr val="000000"/>
      </a:dk2>
      <a:lt2>
        <a:srgbClr val="E8E3E7"/>
      </a:lt2>
      <a:accent1>
        <a:srgbClr val="852367"/>
      </a:accent1>
      <a:accent2>
        <a:srgbClr val="079097"/>
      </a:accent2>
      <a:accent3>
        <a:srgbClr val="D54658"/>
      </a:accent3>
      <a:accent4>
        <a:srgbClr val="EA8B4A"/>
      </a:accent4>
      <a:accent5>
        <a:srgbClr val="E3BB49"/>
      </a:accent5>
      <a:accent6>
        <a:srgbClr val="79AD5F"/>
      </a:accent6>
      <a:hlink>
        <a:srgbClr val="079097"/>
      </a:hlink>
      <a:folHlink>
        <a:srgbClr val="808080"/>
      </a:folHlink>
    </a:clrScheme>
    <a:fontScheme name="PinkFloralBrocad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C30D95C-3EF8-44E8-B33B-528BD41806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Pink floral brocade design presentation (widescreen)</Template>
  <TotalTime>0</TotalTime>
  <Words>348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Times New Roman</vt:lpstr>
      <vt:lpstr>PINKFLORALBROCADE_16X9</vt:lpstr>
      <vt:lpstr>Public Health Initiative</vt:lpstr>
      <vt:lpstr>Objectives</vt:lpstr>
      <vt:lpstr>The Problem</vt:lpstr>
      <vt:lpstr>The Mission</vt:lpstr>
      <vt:lpstr>The Achievements</vt:lpstr>
      <vt:lpstr>Ongoing Projects</vt:lpstr>
      <vt:lpstr>Estimates or costs of one or two charity events </vt:lpstr>
      <vt:lpstr>Support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2016-10-25T07:38:12Z</dcterms:created>
  <dcterms:modified xsi:type="dcterms:W3CDTF">2016-10-25T09:05:34Z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TC034173939991</vt:lpwstr>
  </property>
</Properties>
</file>